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40"/>
  </p:handoutMasterIdLst>
  <p:sldIdLst>
    <p:sldId id="2098" r:id="rId3"/>
    <p:sldId id="7663" r:id="rId5"/>
    <p:sldId id="262" r:id="rId6"/>
    <p:sldId id="7692" r:id="rId7"/>
    <p:sldId id="7535" r:id="rId8"/>
    <p:sldId id="7667" r:id="rId9"/>
    <p:sldId id="7668" r:id="rId10"/>
    <p:sldId id="7665" r:id="rId11"/>
    <p:sldId id="7666" r:id="rId12"/>
    <p:sldId id="7693" r:id="rId13"/>
    <p:sldId id="7724" r:id="rId14"/>
    <p:sldId id="7664" r:id="rId15"/>
    <p:sldId id="7669" r:id="rId16"/>
    <p:sldId id="7683" r:id="rId17"/>
    <p:sldId id="7684" r:id="rId18"/>
    <p:sldId id="7685" r:id="rId19"/>
    <p:sldId id="7725" r:id="rId20"/>
    <p:sldId id="7672" r:id="rId21"/>
    <p:sldId id="7670" r:id="rId22"/>
    <p:sldId id="7671" r:id="rId23"/>
    <p:sldId id="7691" r:id="rId24"/>
    <p:sldId id="7673" r:id="rId25"/>
    <p:sldId id="7675" r:id="rId26"/>
    <p:sldId id="7674" r:id="rId27"/>
    <p:sldId id="7676" r:id="rId28"/>
    <p:sldId id="7677" r:id="rId29"/>
    <p:sldId id="7678" r:id="rId30"/>
    <p:sldId id="7679" r:id="rId31"/>
    <p:sldId id="7680" r:id="rId32"/>
    <p:sldId id="7681" r:id="rId33"/>
    <p:sldId id="7682" r:id="rId34"/>
    <p:sldId id="7686" r:id="rId35"/>
    <p:sldId id="7687" r:id="rId36"/>
    <p:sldId id="7688" r:id="rId37"/>
    <p:sldId id="7689" r:id="rId38"/>
    <p:sldId id="7532" r:id="rId39"/>
  </p:sldIdLst>
  <p:sldSz cx="12192000" cy="6858000"/>
  <p:notesSz cx="6858000" cy="9144000"/>
  <p:custDataLst>
    <p:tags r:id="rId4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5" pos="3774" userDrawn="1">
          <p15:clr>
            <a:srgbClr val="A4A3A4"/>
          </p15:clr>
        </p15:guide>
        <p15:guide id="4" pos="3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D7FF"/>
    <a:srgbClr val="C4B78E"/>
    <a:srgbClr val="FE62AD"/>
    <a:srgbClr val="B1A7A6"/>
    <a:srgbClr val="E8E0EC"/>
    <a:srgbClr val="0432FF"/>
    <a:srgbClr val="D72100"/>
    <a:srgbClr val="E39C7C"/>
    <a:srgbClr val="FF2E14"/>
    <a:srgbClr val="FE5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18" autoAdjust="0"/>
    <p:restoredTop sz="69529" autoAdjust="0"/>
  </p:normalViewPr>
  <p:slideViewPr>
    <p:cSldViewPr showGuides="1">
      <p:cViewPr>
        <p:scale>
          <a:sx n="113" d="100"/>
          <a:sy n="113" d="100"/>
        </p:scale>
        <p:origin x="2112" y="224"/>
      </p:cViewPr>
      <p:guideLst>
        <p:guide orient="horz" pos="2160"/>
        <p:guide pos="3774"/>
        <p:guide pos="302"/>
      </p:guideLst>
    </p:cSldViewPr>
  </p:slideViewPr>
  <p:outlineViewPr>
    <p:cViewPr>
      <p:scale>
        <a:sx n="33" d="100"/>
        <a:sy n="33" d="100"/>
      </p:scale>
      <p:origin x="0" y="-4688"/>
    </p:cViewPr>
  </p:outlineViewPr>
  <p:notesTextViewPr>
    <p:cViewPr>
      <p:scale>
        <a:sx n="130" d="100"/>
        <a:sy n="130" d="100"/>
      </p:scale>
      <p:origin x="0" y="-16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tags" Target="tags/tag1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4FEF1-A6B1-4D61-B1B1-CDFE1A8A2F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ABA90-A8CD-4B23-AA03-20648CD97A1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0D2CE-11B0-4CEA-8908-3E21561983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7578D-0438-4BB8-8AE6-D425B1BAB90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7578D-0438-4BB8-8AE6-D425B1BAB9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7578D-0438-4BB8-8AE6-D425B1BAB9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做一个简单的引入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7578D-0438-4BB8-8AE6-D425B1BAB9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6656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6656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68A4-3023-2045-8E14-7007D145369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"/>
          <p:cNvSpPr/>
          <p:nvPr userDrawn="1"/>
        </p:nvSpPr>
        <p:spPr>
          <a:xfrm>
            <a:off x="-1" y="6295740"/>
            <a:ext cx="12191999" cy="562260"/>
          </a:xfrm>
          <a:prstGeom prst="rect">
            <a:avLst/>
          </a:prstGeom>
          <a:solidFill>
            <a:srgbClr val="D100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2">
                    <a:satOff val="-18192"/>
                    <a:lumOff val="-11213"/>
                  </a:schemeClr>
                </a:solidFill>
              </a:defRPr>
            </a:pPr>
            <a:endParaRPr sz="1800"/>
          </a:p>
        </p:txBody>
      </p:sp>
      <p:pic>
        <p:nvPicPr>
          <p:cNvPr id="8" name="image1.png" descr="http://upload.wikimedia.org/wikipedia/en/a/a6/Fudan_University.png"/>
          <p:cNvPicPr/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1478648" y="6347826"/>
            <a:ext cx="450000" cy="450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263742"/>
            <a:ext cx="8786192" cy="572971"/>
          </a:xfrm>
        </p:spPr>
        <p:txBody>
          <a:bodyPr/>
          <a:lstStyle>
            <a:lvl1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9982-1BD5-6D4E-A3CA-D8BE4BC8FD4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 flipV="1">
            <a:off x="1" y="922300"/>
            <a:ext cx="12191999" cy="58428"/>
          </a:xfrm>
          <a:prstGeom prst="rect">
            <a:avLst/>
          </a:prstGeom>
          <a:solidFill>
            <a:srgbClr val="D1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lvl="0" algn="ctr"/>
            <a:endParaRPr kumimoji="1" lang="zh-CN" altLang="en-US" sz="3200" b="1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124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0044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AA9A-D50B-A74B-BEAD-8B43A8BB68C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Shape 4"/>
          <p:cNvSpPr/>
          <p:nvPr userDrawn="1"/>
        </p:nvSpPr>
        <p:spPr>
          <a:xfrm>
            <a:off x="-1" y="6295740"/>
            <a:ext cx="12191999" cy="562260"/>
          </a:xfrm>
          <a:prstGeom prst="rect">
            <a:avLst/>
          </a:prstGeom>
          <a:solidFill>
            <a:srgbClr val="D100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2">
                    <a:satOff val="-18192"/>
                    <a:lumOff val="-11213"/>
                  </a:schemeClr>
                </a:solidFill>
              </a:defRPr>
            </a:pPr>
            <a:endParaRPr sz="1800"/>
          </a:p>
        </p:txBody>
      </p:sp>
      <p:pic>
        <p:nvPicPr>
          <p:cNvPr id="8" name="image1.png" descr="http://upload.wikimedia.org/wikipedia/en/a/a6/Fudan_University.png"/>
          <p:cNvPicPr/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1478648" y="6347826"/>
            <a:ext cx="450000" cy="450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9" name="Shape 4"/>
          <p:cNvSpPr/>
          <p:nvPr userDrawn="1"/>
        </p:nvSpPr>
        <p:spPr>
          <a:xfrm>
            <a:off x="-24680" y="-13580"/>
            <a:ext cx="12216680" cy="562260"/>
          </a:xfrm>
          <a:prstGeom prst="rect">
            <a:avLst/>
          </a:prstGeom>
          <a:solidFill>
            <a:srgbClr val="D100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2">
                    <a:satOff val="-18192"/>
                    <a:lumOff val="-11213"/>
                  </a:schemeClr>
                </a:solidFill>
              </a:defRPr>
            </a:pPr>
            <a:endParaRPr sz="1800"/>
          </a:p>
        </p:txBody>
      </p:sp>
      <p:pic>
        <p:nvPicPr>
          <p:cNvPr id="10" name="image1.png" descr="http://upload.wikimedia.org/wikipedia/en/a/a6/Fudan_University.png"/>
          <p:cNvPicPr/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1453969" y="38506"/>
            <a:ext cx="450000" cy="450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2319" y="1124744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6319" y="1124744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AA9A-D50B-A74B-BEAD-8B43A8BB68C4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AA9A-D50B-A74B-BEAD-8B43A8BB68C4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376" y="133415"/>
            <a:ext cx="8786192" cy="572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8AA9A-D50B-A74B-BEAD-8B43A8BB68C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44472" y="260648"/>
            <a:ext cx="1649641" cy="1645557"/>
          </a:xfrm>
          <a:prstGeom prst="rect">
            <a:avLst/>
          </a:prstGeom>
        </p:spPr>
      </p:pic>
      <p:sp>
        <p:nvSpPr>
          <p:cNvPr id="6" name="Shape 116"/>
          <p:cNvSpPr/>
          <p:nvPr/>
        </p:nvSpPr>
        <p:spPr>
          <a:xfrm>
            <a:off x="3867305" y="2586924"/>
            <a:ext cx="8324695" cy="1851519"/>
          </a:xfrm>
          <a:prstGeom prst="rect">
            <a:avLst/>
          </a:prstGeom>
          <a:solidFill>
            <a:srgbClr val="000000">
              <a:alpha val="6758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 dirty="0">
              <a:highlight>
                <a:srgbClr val="808080"/>
              </a:highlight>
            </a:endParaRPr>
          </a:p>
        </p:txBody>
      </p:sp>
      <p:sp>
        <p:nvSpPr>
          <p:cNvPr id="9" name="Shape 117"/>
          <p:cNvSpPr txBox="1"/>
          <p:nvPr/>
        </p:nvSpPr>
        <p:spPr>
          <a:xfrm>
            <a:off x="4132446" y="2661706"/>
            <a:ext cx="7545841" cy="1775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31190">
              <a:lnSpc>
                <a:spcPct val="150000"/>
              </a:lnSpc>
              <a:defRPr sz="331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  <a:sym typeface="Microsoft YaHei" panose="020B0503020204020204" pitchFamily="34" charset="-122"/>
              </a:defRPr>
            </a:pPr>
            <a:r>
              <a:rPr lang="en-US" altLang="zh-CN" sz="36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  <a:sym typeface="Microsoft YaHei" panose="020B0503020204020204" pitchFamily="34" charset="-122"/>
              </a:rPr>
              <a:t>Evaluat</a:t>
            </a:r>
            <a:r>
              <a:rPr lang="en-US" altLang="zh-CN" sz="36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  <a:sym typeface="Microsoft YaHei" panose="020B0503020204020204" pitchFamily="34" charset="-122"/>
              </a:rPr>
              <a:t>ing Large Language Models Medicine</a:t>
            </a:r>
            <a:endParaRPr lang="en-US" altLang="zh-CN" sz="36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Shape 115"/>
          <p:cNvSpPr/>
          <p:nvPr/>
        </p:nvSpPr>
        <p:spPr>
          <a:xfrm>
            <a:off x="3867304" y="4481264"/>
            <a:ext cx="8323089" cy="821917"/>
          </a:xfrm>
          <a:prstGeom prst="rect">
            <a:avLst/>
          </a:prstGeom>
          <a:solidFill>
            <a:srgbClr val="C00000">
              <a:alpha val="7952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2">
                    <a:satOff val="-18192"/>
                    <a:lumOff val="-11213"/>
                  </a:schemeClr>
                </a:solidFill>
              </a:defRPr>
            </a:pPr>
            <a:endParaRPr lang="en-US" dirty="0"/>
          </a:p>
        </p:txBody>
      </p:sp>
      <p:sp>
        <p:nvSpPr>
          <p:cNvPr id="12" name="Shape 118"/>
          <p:cNvSpPr txBox="1"/>
          <p:nvPr/>
        </p:nvSpPr>
        <p:spPr>
          <a:xfrm>
            <a:off x="4295800" y="4563454"/>
            <a:ext cx="6265611" cy="809762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engXian" panose="02010600030101010101" charset="-122"/>
              </a:defRPr>
            </a:lvl1pPr>
            <a:lvl2pPr marL="0" marR="0" indent="4572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engXian" panose="02010600030101010101" charset="-122"/>
              </a:defRPr>
            </a:lvl2pPr>
            <a:lvl3pPr marL="0" marR="0" indent="9144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engXian" panose="02010600030101010101" charset="-122"/>
              </a:defRPr>
            </a:lvl3pPr>
            <a:lvl4pPr marL="0" marR="0" indent="13716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engXian" panose="02010600030101010101" charset="-122"/>
              </a:defRPr>
            </a:lvl4pPr>
            <a:lvl5pPr marL="0" marR="0" indent="18288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engXian" panose="02010600030101010101" charset="-122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engXian" panose="02010600030101010101" charset="-122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engXian" panose="02010600030101010101" charset="-122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engXian" panose="02010600030101010101" charset="-122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DengXian" panose="02010600030101010101" charset="-122"/>
              </a:defRPr>
            </a:lvl9pPr>
          </a:lstStyle>
          <a:p>
            <a:pPr algn="l" defTabSz="621665">
              <a:lnSpc>
                <a:spcPct val="81000"/>
              </a:lnSpc>
              <a:spcBef>
                <a:spcPts val="600"/>
              </a:spcBef>
              <a:defRPr sz="163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  <a:sym typeface="Microsoft YaHei" panose="020B0503020204020204" pitchFamily="34" charset="-122"/>
              </a:defRPr>
            </a:pPr>
            <a:r>
              <a:rPr lang="en-US" sz="20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  <a:sym typeface="Microsoft YaHei" panose="020B0503020204020204" pitchFamily="34" charset="-122"/>
              </a:rPr>
              <a:t>Chris KAMBIMBI (</a:t>
            </a:r>
            <a:r>
              <a:rPr lang="zh-CN" altLang="en-US" sz="20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  <a:sym typeface="Microsoft YaHei" panose="020B0503020204020204" pitchFamily="34" charset="-122"/>
              </a:rPr>
              <a:t>卡穆</a:t>
            </a:r>
            <a:r>
              <a:rPr lang="en-US" altLang="zh-CN" sz="20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  <a:sym typeface="Microsoft YaHei" panose="020B0503020204020204" pitchFamily="34" charset="-122"/>
              </a:rPr>
              <a:t>), Fudan University</a:t>
            </a:r>
            <a:endParaRPr lang="en-US" altLang="zh-CN" sz="20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</p:blipFill>
        <p:spPr>
          <a:xfrm>
            <a:off x="191770" y="2661920"/>
            <a:ext cx="367538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Evaluating LLMs for Medicine</a:t>
            </a:r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514350" indent="-514350">
              <a:buFont typeface="+mj-lt"/>
              <a:buAutoNum type="romanLcPeriod"/>
            </a:pPr>
            <a:r>
              <a:rPr lang="en-US" altLang="en-GB">
                <a:sym typeface="+mn-ea"/>
              </a:rPr>
              <a:t>References</a:t>
            </a:r>
            <a:endParaRPr lang="en-US" altLang="en-GB"/>
          </a:p>
          <a:p>
            <a:pPr marL="514350" indent="-514350">
              <a:buFont typeface="+mj-lt"/>
              <a:buAutoNum type="romanLcPeriod"/>
            </a:pPr>
            <a:r>
              <a:rPr lang="en-GB" altLang="en-US">
                <a:sym typeface="+mn-ea"/>
              </a:rPr>
              <a:t>MultiMedQA</a:t>
            </a:r>
            <a:endParaRPr lang="en-GB" altLang="en-US"/>
          </a:p>
          <a:p>
            <a:pPr marL="514350" indent="-514350">
              <a:buFont typeface="+mj-lt"/>
              <a:buAutoNum type="romanLcPeriod"/>
            </a:pPr>
            <a:r>
              <a:rPr lang="en-GB" altLang="en-US">
                <a:sym typeface="+mn-ea"/>
              </a:rPr>
              <a:t>MedS-Bench</a:t>
            </a:r>
            <a:endParaRPr lang="en-GB" altLang="en-US"/>
          </a:p>
          <a:p>
            <a:pPr marL="514350" indent="-514350">
              <a:buFont typeface="+mj-lt"/>
              <a:buAutoNum type="romanLcPeriod"/>
            </a:pPr>
            <a:r>
              <a:rPr lang="en-GB" altLang="en-US">
                <a:sym typeface="+mn-ea"/>
              </a:rPr>
              <a:t>MedS-Ins</a:t>
            </a:r>
            <a:endParaRPr lang="en-GB" altLang="en-US"/>
          </a:p>
          <a:p>
            <a:pPr marL="514350" indent="-514350">
              <a:buFont typeface="+mj-lt"/>
              <a:buAutoNum type="romanLcPeriod"/>
            </a:pPr>
            <a:r>
              <a:rPr lang="en-US" altLang="en-GB">
                <a:sym typeface="+mn-ea"/>
              </a:rPr>
              <a:t>Tasks</a:t>
            </a:r>
            <a:endParaRPr lang="en-US" altLang="en-GB"/>
          </a:p>
          <a:p>
            <a:pPr marL="514350" indent="-514350">
              <a:buFont typeface="+mj-lt"/>
              <a:buAutoNum type="romanLcPeriod"/>
            </a:pPr>
            <a:endParaRPr lang="en-GB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GB"/>
              <a:t>References</a:t>
            </a:r>
            <a:endParaRPr lang="en-US" alt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80" y="1099185"/>
            <a:ext cx="5257800" cy="1778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91865"/>
            <a:ext cx="5258435" cy="1872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" y="4004945"/>
            <a:ext cx="6005830" cy="1119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1484630"/>
            <a:ext cx="8577580" cy="10147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GB">
                <a:sym typeface="+mn-ea"/>
              </a:rPr>
              <a:t>Contributions</a:t>
            </a:r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490"/>
            <a:ext cx="5257800" cy="435165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GB" altLang="en-US" sz="1800" b="1"/>
              <a:t>Towards Evaluating and Building Versatile Large Language</a:t>
            </a:r>
            <a:r>
              <a:rPr lang="en-US" altLang="en-GB" sz="1800" b="1"/>
              <a:t> </a:t>
            </a:r>
            <a:r>
              <a:rPr lang="en-GB" altLang="en-US" sz="1800" b="1"/>
              <a:t>Models for Medicine</a:t>
            </a:r>
            <a:endParaRPr lang="en-GB" altLang="en-US" sz="1800"/>
          </a:p>
          <a:p>
            <a:pPr marL="0" indent="0">
              <a:buNone/>
            </a:pPr>
            <a:r>
              <a:rPr lang="en-GB" altLang="en-US" sz="1200"/>
              <a:t>Unlike existing benchmarks that focus on multiple-choice</a:t>
            </a:r>
            <a:r>
              <a:rPr lang="en-US" altLang="en-GB" sz="1200"/>
              <a:t> </a:t>
            </a:r>
            <a:r>
              <a:rPr lang="en-GB" altLang="en-US" sz="1200"/>
              <a:t>question answering, MedS-Bench spans 11 high-level clinical tasks, including </a:t>
            </a:r>
            <a:r>
              <a:rPr lang="en-GB" altLang="en-US" sz="1200" u="sng"/>
              <a:t>clinical report summarization</a:t>
            </a:r>
            <a:r>
              <a:rPr lang="en-GB" altLang="en-US" sz="1200"/>
              <a:t>,</a:t>
            </a:r>
            <a:r>
              <a:rPr lang="en-US" altLang="en-GB" sz="1200"/>
              <a:t> </a:t>
            </a:r>
            <a:r>
              <a:rPr lang="en-GB" altLang="en-US" sz="1200" u="sng"/>
              <a:t>treatment recommendations</a:t>
            </a:r>
            <a:r>
              <a:rPr lang="en-GB" altLang="en-US" sz="1200"/>
              <a:t>, </a:t>
            </a:r>
            <a:r>
              <a:rPr lang="en-GB" altLang="en-US" sz="1200" u="sng"/>
              <a:t>diagnosis, named entity recognition</a:t>
            </a:r>
            <a:r>
              <a:rPr lang="en-GB" altLang="en-US" sz="1200"/>
              <a:t>, and </a:t>
            </a:r>
            <a:r>
              <a:rPr lang="en-GB" altLang="en-US" sz="1200" u="sng"/>
              <a:t>medical concept explanation</a:t>
            </a:r>
            <a:r>
              <a:rPr lang="en-US" altLang="en-GB" sz="1200" u="sng"/>
              <a:t>.</a:t>
            </a:r>
            <a:endParaRPr lang="en-US" altLang="en-GB" sz="1200"/>
          </a:p>
          <a:p>
            <a:pPr marL="0" indent="0">
              <a:buNone/>
            </a:pPr>
            <a:endParaRPr lang="en-US" altLang="en-GB" sz="1200"/>
          </a:p>
          <a:p>
            <a:pPr marL="0" indent="0">
              <a:buNone/>
            </a:pPr>
            <a:endParaRPr lang="en-US" altLang="en-GB" sz="1200"/>
          </a:p>
          <a:p>
            <a:pPr marL="0" indent="0">
              <a:buNone/>
            </a:pPr>
            <a:endParaRPr lang="en-US" altLang="en-GB" sz="1200"/>
          </a:p>
          <a:p>
            <a:pPr marL="0" indent="0">
              <a:buNone/>
            </a:pPr>
            <a:endParaRPr lang="en-US" altLang="en-GB" sz="1800" b="1"/>
          </a:p>
          <a:p>
            <a:pPr marL="0" indent="0">
              <a:buNone/>
            </a:pPr>
            <a:r>
              <a:rPr lang="en-US" altLang="en-GB" sz="1800" b="1"/>
              <a:t>Can GPT Redefine Medical Understanding? Evaluating GPT on Biomedical Machine Reading Comprehension</a:t>
            </a:r>
            <a:endParaRPr lang="en-US" altLang="en-GB" sz="1800" b="1"/>
          </a:p>
          <a:p>
            <a:pPr marL="0" indent="0">
              <a:buNone/>
            </a:pPr>
            <a:r>
              <a:rPr lang="en-US" altLang="en-GB" sz="1200"/>
              <a:t>To solve some of the retrieval problems inherent to LLMs,</a:t>
            </a:r>
            <a:endParaRPr lang="en-US" altLang="en-GB" sz="1200"/>
          </a:p>
          <a:p>
            <a:pPr marL="0" indent="0">
              <a:buNone/>
            </a:pPr>
            <a:r>
              <a:rPr lang="en-US" altLang="en-GB" sz="1200" u="sng"/>
              <a:t>Evaluate different prompting techniques</a:t>
            </a:r>
            <a:r>
              <a:rPr lang="en-US" altLang="en-GB" sz="1200"/>
              <a:t> with GPT on four closed-book biomedical MRC benchmarks.</a:t>
            </a:r>
            <a:endParaRPr lang="en-US" altLang="en-GB" sz="1200"/>
          </a:p>
          <a:p>
            <a:pPr marL="0" indent="0">
              <a:buNone/>
            </a:pPr>
            <a:endParaRPr lang="en-US" altLang="en-GB" sz="1200"/>
          </a:p>
        </p:txBody>
      </p:sp>
      <p:sp>
        <p:nvSpPr>
          <p:cNvPr id="4" name="Text Box 3"/>
          <p:cNvSpPr txBox="1"/>
          <p:nvPr/>
        </p:nvSpPr>
        <p:spPr>
          <a:xfrm>
            <a:off x="6160770" y="1196340"/>
            <a:ext cx="5335905" cy="3599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GB" altLang="en-US" b="1"/>
              <a:t>MedBench: A Comprehensive,</a:t>
            </a:r>
            <a:r>
              <a:rPr lang="en-US" altLang="en-GB" b="1"/>
              <a:t> </a:t>
            </a:r>
            <a:r>
              <a:rPr lang="en-GB" altLang="en-US" b="1"/>
              <a:t>Standardized, and Reliable</a:t>
            </a:r>
            <a:r>
              <a:rPr lang="en-US" altLang="en-GB" b="1"/>
              <a:t> </a:t>
            </a:r>
            <a:r>
              <a:rPr lang="en-GB" altLang="en-US" b="1"/>
              <a:t>Benchmarking System for Evaluating</a:t>
            </a:r>
            <a:r>
              <a:rPr lang="en-US" altLang="en-GB" b="1"/>
              <a:t> </a:t>
            </a:r>
            <a:r>
              <a:rPr lang="en-GB" altLang="en-US" b="1"/>
              <a:t>Chinese Medical Large Language</a:t>
            </a:r>
            <a:r>
              <a:rPr lang="en-US" altLang="en-GB" b="1"/>
              <a:t> </a:t>
            </a:r>
            <a:r>
              <a:rPr lang="en-GB" altLang="en-US" b="1"/>
              <a:t>Models</a:t>
            </a:r>
            <a:endParaRPr lang="en-GB" altLang="en-US" b="1"/>
          </a:p>
          <a:p>
            <a:r>
              <a:rPr lang="en-GB" altLang="en-US" sz="1200"/>
              <a:t>MedBench, a pioneering benchmarking system </a:t>
            </a:r>
            <a:endParaRPr lang="en-GB" altLang="en-US" sz="1200"/>
          </a:p>
          <a:p>
            <a:r>
              <a:rPr lang="en-GB" altLang="en-US" sz="1200"/>
              <a:t>tailored specifically for evaluating Chinese MLLMs</a:t>
            </a:r>
            <a:endParaRPr lang="en-GB" altLang="en-US" sz="1200"/>
          </a:p>
          <a:p>
            <a:endParaRPr lang="en-GB" altLang="en-US" sz="1200"/>
          </a:p>
          <a:p>
            <a:endParaRPr lang="en-GB" altLang="en-US" sz="1200"/>
          </a:p>
          <a:p>
            <a:endParaRPr lang="en-GB" altLang="en-US" b="1"/>
          </a:p>
          <a:p>
            <a:r>
              <a:rPr lang="en-GB" altLang="en-US" b="1"/>
              <a:t>Evaluating the Medical Knowledge of Open LLMs</a:t>
            </a:r>
            <a:endParaRPr lang="en-GB" altLang="en-US" b="1"/>
          </a:p>
          <a:p>
            <a:r>
              <a:rPr lang="en-GB" altLang="en-US" sz="1200" u="sng"/>
              <a:t>evaluate a variety of SOTA generalist open LLMs</a:t>
            </a:r>
            <a:r>
              <a:rPr lang="en-GB" altLang="en-US" sz="1200"/>
              <a:t> (Llama-2, Mistral, Yi, etc.) on MultiMedQA to see how well they stack up against proprietary LLMs.</a:t>
            </a:r>
            <a:endParaRPr lang="en-GB" altLang="en-US"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/>
              <a:t>MultiMedQA</a:t>
            </a:r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490"/>
            <a:ext cx="5252720" cy="4980940"/>
          </a:xfrm>
        </p:spPr>
        <p:txBody>
          <a:bodyPr>
            <a:normAutofit fontScale="80000"/>
          </a:bodyPr>
          <a:p>
            <a:pPr marL="0" indent="0">
              <a:buNone/>
            </a:pPr>
            <a:r>
              <a:rPr lang="en-US" altLang="en-GB" sz="1800"/>
              <a:t>A</a:t>
            </a:r>
            <a:r>
              <a:rPr lang="en-GB" altLang="en-US" sz="1800"/>
              <a:t> suite of medical</a:t>
            </a:r>
            <a:r>
              <a:rPr lang="en-US" altLang="en-GB" sz="1800"/>
              <a:t> multiple-choice</a:t>
            </a:r>
            <a:r>
              <a:rPr lang="en-GB" altLang="en-US" sz="1800"/>
              <a:t> question-answering tasks introduced by Google in the </a:t>
            </a:r>
            <a:r>
              <a:rPr lang="en-GB" altLang="en-US" sz="1800" u="sng"/>
              <a:t>Med-PaLM</a:t>
            </a:r>
            <a:r>
              <a:rPr lang="en-GB" altLang="en-US" sz="1800"/>
              <a:t> paper. MultiMedQA includes tasks like </a:t>
            </a:r>
            <a:endParaRPr lang="en-GB" altLang="en-US" sz="1800"/>
          </a:p>
          <a:p>
            <a:pPr marL="0" indent="0">
              <a:buNone/>
            </a:pPr>
            <a:r>
              <a:rPr lang="en-GB" altLang="en-US" sz="1800" b="1"/>
              <a:t>PubMedQA</a:t>
            </a:r>
            <a:r>
              <a:rPr lang="en-US" altLang="en-GB" sz="1800"/>
              <a:t>:</a:t>
            </a:r>
            <a:r>
              <a:rPr lang="en-US" altLang="en-GB" sz="2000"/>
              <a:t> </a:t>
            </a:r>
            <a:r>
              <a:rPr lang="en-US" altLang="en-GB" sz="1400"/>
              <a:t>1,000 expert-labeled Q&amp;A pairs where a question and corresponding PubMed abstract as context is given, and a yes/maybe/no answer must be produced.</a:t>
            </a:r>
            <a:endParaRPr lang="en-US" altLang="en-GB" sz="1400"/>
          </a:p>
          <a:p>
            <a:pPr marL="0" indent="0">
              <a:buNone/>
            </a:pPr>
            <a:r>
              <a:rPr lang="en-GB" altLang="en-US" sz="1800" b="1"/>
              <a:t>MedQA</a:t>
            </a:r>
            <a:r>
              <a:rPr lang="en-US" altLang="en-GB" sz="1800"/>
              <a:t>: </a:t>
            </a:r>
            <a:r>
              <a:rPr lang="en-US" altLang="en-GB" sz="1400"/>
              <a:t>US Medical License Exam (USMLE) questions with 4 or 5 possible answers</a:t>
            </a:r>
            <a:endParaRPr lang="en-US" altLang="en-GB" sz="1400"/>
          </a:p>
          <a:p>
            <a:pPr marL="0" indent="0">
              <a:buNone/>
            </a:pPr>
            <a:r>
              <a:rPr lang="en-US" altLang="en-GB" sz="1800" b="1"/>
              <a:t>MedMCQA</a:t>
            </a:r>
            <a:r>
              <a:rPr lang="en-US" altLang="en-GB" sz="1400"/>
              <a:t>: 4-option multiple choice questions from Indian medical entrance examinations, &gt;191k total questions</a:t>
            </a:r>
            <a:endParaRPr lang="en-US" altLang="en-GB" sz="1400"/>
          </a:p>
          <a:p>
            <a:pPr marL="0" indent="0">
              <a:buNone/>
            </a:pPr>
            <a:r>
              <a:rPr lang="en-GB" altLang="en-US" sz="1800" b="1"/>
              <a:t>MMLU</a:t>
            </a:r>
            <a:r>
              <a:rPr lang="en-US" altLang="en-GB" sz="1800"/>
              <a:t>: 4-option multiple choice exam questions from; </a:t>
            </a:r>
            <a:endParaRPr lang="en-US" altLang="en-GB" sz="1800"/>
          </a:p>
          <a:p>
            <a:r>
              <a:rPr lang="en-US" altLang="en-GB" sz="1800"/>
              <a:t>Anatomy</a:t>
            </a:r>
            <a:endParaRPr lang="en-US" altLang="en-GB" sz="1800"/>
          </a:p>
          <a:p>
            <a:r>
              <a:rPr lang="en-US" altLang="en-GB" sz="1800"/>
              <a:t>Clinical Knowledge</a:t>
            </a:r>
            <a:endParaRPr lang="en-US" altLang="en-GB" sz="1800"/>
          </a:p>
          <a:p>
            <a:r>
              <a:rPr lang="en-US" altLang="en-GB" sz="1800"/>
              <a:t>College Medicine</a:t>
            </a:r>
            <a:endParaRPr lang="en-US" altLang="en-GB" sz="1800"/>
          </a:p>
          <a:p>
            <a:r>
              <a:rPr lang="en-US" altLang="en-GB" sz="1800"/>
              <a:t>Medical Genetics</a:t>
            </a:r>
            <a:endParaRPr lang="en-US" altLang="en-GB" sz="1800"/>
          </a:p>
          <a:p>
            <a:r>
              <a:rPr lang="en-US" altLang="en-GB" sz="1800"/>
              <a:t>Professional Medicine</a:t>
            </a:r>
            <a:endParaRPr lang="en-US" altLang="en-GB" sz="1800"/>
          </a:p>
          <a:p>
            <a:r>
              <a:rPr lang="en-US" altLang="en-GB" sz="1800"/>
              <a:t>College Biology</a:t>
            </a:r>
            <a:endParaRPr lang="en-US" altLang="en-GB" sz="1800"/>
          </a:p>
          <a:p>
            <a:pPr marL="0" indent="0">
              <a:buNone/>
            </a:pPr>
            <a:endParaRPr lang="en-GB" alt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4245" y="1976755"/>
            <a:ext cx="6031865" cy="290385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676390" y="5085080"/>
            <a:ext cx="5324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GB" altLang="en-US" sz="1200"/>
              <a:t>Large language models encode clinical knowledge</a:t>
            </a:r>
            <a:r>
              <a:rPr lang="en-US" altLang="en-GB" sz="1200"/>
              <a:t>, https://www.nature.com/articles/s41586-023-06291-2</a:t>
            </a:r>
            <a:endParaRPr lang="en-US" altLang="en-GB"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/>
              <a:t>MedS-Bench</a:t>
            </a:r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490"/>
            <a:ext cx="3670300" cy="4758055"/>
          </a:xfrm>
        </p:spPr>
        <p:txBody>
          <a:bodyPr/>
          <a:p>
            <a:r>
              <a:rPr lang="en-GB" altLang="en-US" sz="1600"/>
              <a:t> benchmark employed in</a:t>
            </a:r>
            <a:r>
              <a:rPr lang="en-US" altLang="en-GB" sz="1600"/>
              <a:t> </a:t>
            </a:r>
            <a:r>
              <a:rPr lang="en-GB" altLang="en-US" sz="1600"/>
              <a:t>our study, designed to provide a</a:t>
            </a:r>
            <a:r>
              <a:rPr lang="en-US" altLang="en-GB" sz="1600"/>
              <a:t> </a:t>
            </a:r>
            <a:r>
              <a:rPr lang="en-GB" altLang="en-US" sz="1600"/>
              <a:t>comprehensive evaluation across a range of tasks critical to clinical applications.</a:t>
            </a:r>
            <a:endParaRPr lang="en-GB" altLang="en-US" sz="1600"/>
          </a:p>
          <a:p>
            <a:r>
              <a:rPr lang="en-GB" altLang="en-US" sz="1600"/>
              <a:t>hierarchical ring chart displays the data distribution within the evaluation</a:t>
            </a:r>
            <a:r>
              <a:rPr lang="en-US" altLang="en-GB" sz="1600"/>
              <a:t> </a:t>
            </a:r>
            <a:r>
              <a:rPr lang="en-GB" altLang="en-US" sz="1600"/>
              <a:t>benchmarks</a:t>
            </a:r>
            <a:endParaRPr lang="en-GB" altLang="en-US" sz="1600"/>
          </a:p>
          <a:p>
            <a:r>
              <a:rPr lang="en-GB" altLang="en-US" sz="1600"/>
              <a:t>The first tier categorizes the </a:t>
            </a:r>
            <a:r>
              <a:rPr lang="en-US" altLang="en-GB" sz="1600"/>
              <a:t>11 </a:t>
            </a:r>
            <a:r>
              <a:rPr lang="en-GB" altLang="en-US" sz="1600"/>
              <a:t>types of tasks</a:t>
            </a:r>
            <a:endParaRPr lang="en-GB" altLang="en-US" sz="1600"/>
          </a:p>
          <a:p>
            <a:r>
              <a:rPr lang="en-GB" altLang="en-US" sz="1600"/>
              <a:t>second tier outlines the</a:t>
            </a:r>
            <a:r>
              <a:rPr lang="en-US" altLang="en-GB" sz="1600"/>
              <a:t> 39</a:t>
            </a:r>
            <a:r>
              <a:rPr lang="en-GB" altLang="en-US" sz="1600"/>
              <a:t> datasets involved</a:t>
            </a:r>
            <a:endParaRPr lang="en-GB" altLang="en-US" sz="1600"/>
          </a:p>
          <a:p>
            <a:r>
              <a:rPr lang="en-GB" altLang="en-US" sz="1600"/>
              <a:t> The third tier details the</a:t>
            </a:r>
            <a:r>
              <a:rPr lang="en-US" altLang="en-GB" sz="1600"/>
              <a:t> 52</a:t>
            </a:r>
            <a:r>
              <a:rPr lang="en-GB" altLang="en-US" sz="1600"/>
              <a:t> specific tasks</a:t>
            </a:r>
            <a:endParaRPr lang="en-GB" altLang="en-US" sz="1600"/>
          </a:p>
          <a:p>
            <a:endParaRPr lang="en-GB" altLang="en-US" sz="1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9775" y="1052195"/>
            <a:ext cx="6916420" cy="505079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744335" y="5949315"/>
            <a:ext cx="4942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GB"/>
              <a:t>Benchmark Statistics</a:t>
            </a:r>
            <a:endParaRPr lang="en-US" alt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/>
              <a:t>MedS-Ins</a:t>
            </a:r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490"/>
            <a:ext cx="10515600" cy="672465"/>
          </a:xfrm>
        </p:spPr>
        <p:txBody>
          <a:bodyPr/>
          <a:p>
            <a:r>
              <a:rPr lang="en-GB" altLang="en-US" sz="1800"/>
              <a:t>a large-scale instruction tuning</a:t>
            </a:r>
            <a:r>
              <a:rPr lang="en-US" altLang="en-GB" sz="1800"/>
              <a:t> </a:t>
            </a:r>
            <a:r>
              <a:rPr lang="en-GB" altLang="en-US" sz="1800"/>
              <a:t>dataset for medicine. MedS-Ins comprises 58 medically oriented languag</a:t>
            </a:r>
            <a:r>
              <a:rPr lang="en-US" altLang="en-GB" sz="1800"/>
              <a:t>e </a:t>
            </a:r>
            <a:r>
              <a:rPr lang="en-GB" altLang="en-US" sz="1800"/>
              <a:t>corpora, totaling 13.5 million</a:t>
            </a:r>
            <a:r>
              <a:rPr lang="en-US" altLang="en-GB" sz="1800"/>
              <a:t> </a:t>
            </a:r>
            <a:r>
              <a:rPr lang="en-GB" altLang="en-US" sz="1800"/>
              <a:t>samples across 122 tasks.</a:t>
            </a:r>
            <a:endParaRPr lang="en-GB" alt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425" y="2060575"/>
            <a:ext cx="10979150" cy="310451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01040" y="5330825"/>
            <a:ext cx="105797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GB"/>
              <a:t>a. </a:t>
            </a:r>
            <a:r>
              <a:rPr lang="en-GB" altLang="en-US"/>
              <a:t>The task collection pipeline</a:t>
            </a:r>
            <a:r>
              <a:rPr lang="en-US" altLang="en-GB"/>
              <a:t> b. Collect the existing 58 public datasets. c. Convert the formats of different datasets into one unified medical instruction dataset</a:t>
            </a:r>
            <a:endParaRPr lang="en-US" alt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8210" y="30480"/>
            <a:ext cx="7196455" cy="679640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335280" y="3105785"/>
            <a:ext cx="4538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GB" altLang="en-US"/>
              <a:t>d</a:t>
            </a:r>
            <a:r>
              <a:rPr lang="en-US" altLang="en-GB"/>
              <a:t>.</a:t>
            </a:r>
            <a:r>
              <a:rPr lang="en-GB" altLang="en-US"/>
              <a:t> The final data distribution of</a:t>
            </a:r>
            <a:endParaRPr lang="en-GB" altLang="en-US"/>
          </a:p>
          <a:p>
            <a:r>
              <a:rPr lang="en-GB" altLang="en-US"/>
              <a:t>our collected MedS-Ins.</a:t>
            </a:r>
            <a:endParaRPr lang="en-GB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/>
              <a:t>MedBench</a:t>
            </a:r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GB" altLang="en-US" sz="2000"/>
              <a:t>comprehensive, standardized, and reliable benchmarking</a:t>
            </a:r>
            <a:r>
              <a:rPr lang="en-US" altLang="en-GB" sz="2000"/>
              <a:t> </a:t>
            </a:r>
            <a:r>
              <a:rPr lang="en-GB" altLang="en-US" sz="2000"/>
              <a:t>system for Chinese medical LLM.</a:t>
            </a:r>
            <a:endParaRPr lang="en-GB" altLang="en-US" sz="2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1675" y="1701165"/>
            <a:ext cx="5137785" cy="442976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871720" y="6021070"/>
            <a:ext cx="6839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GB" altLang="en-US" sz="1200"/>
              <a:t>The distributions and the measuring dimensions of the datasets in MedBench</a:t>
            </a:r>
            <a:endParaRPr lang="en-GB" altLang="en-US" sz="1200"/>
          </a:p>
        </p:txBody>
      </p:sp>
      <p:sp>
        <p:nvSpPr>
          <p:cNvPr id="6" name="Text Box 5"/>
          <p:cNvSpPr txBox="1"/>
          <p:nvPr/>
        </p:nvSpPr>
        <p:spPr>
          <a:xfrm>
            <a:off x="439420" y="2070735"/>
            <a:ext cx="407225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/>
              <a:t>MedBench assembles the currently largest evaluation dataset </a:t>
            </a:r>
            <a:endParaRPr lang="en-GB" altLang="en-US" sz="1600"/>
          </a:p>
          <a:p>
            <a:r>
              <a:rPr lang="en-GB" altLang="en-US" sz="1600"/>
              <a:t>(300,901 questions)43 clinical specialties and performs multi-facet evaluation on medical LLM. </a:t>
            </a:r>
            <a:endParaRPr lang="en-GB" altLang="en-US" sz="1600"/>
          </a:p>
          <a:p>
            <a:endParaRPr lang="en-GB" alt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/>
              <a:t>Second, MedBench provides a standardized and fully automatic cloud-based evaluation infrastructure, </a:t>
            </a:r>
            <a:endParaRPr lang="en-GB" alt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/>
              <a:t>Third, MedBench implements dynamic evaluation mechanisms to prevent shortcut learning and answer remembering</a:t>
            </a:r>
            <a:endParaRPr lang="en-GB" altLang="en-US" sz="1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GB"/>
              <a:t>Tasks</a:t>
            </a:r>
            <a:endParaRPr lang="en-US" alt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490"/>
            <a:ext cx="10515600" cy="4801235"/>
          </a:xfrm>
        </p:spPr>
        <p:txBody>
          <a:bodyPr>
            <a:normAutofit fontScale="90000" lnSpcReduction="10000"/>
          </a:bodyPr>
          <a:p>
            <a:r>
              <a:rPr lang="en-GB" altLang="en-US" sz="1800" b="1"/>
              <a:t>Retrieval &amp; Screening</a:t>
            </a:r>
            <a:r>
              <a:rPr lang="en-US" altLang="en-GB" sz="1800"/>
              <a:t>:</a:t>
            </a:r>
            <a:r>
              <a:rPr lang="en-US" altLang="en-GB"/>
              <a:t> </a:t>
            </a:r>
            <a:r>
              <a:rPr lang="en-US" altLang="en-GB" sz="1400"/>
              <a:t> including document retrieval, article representation, and sentence representation. Q. Jin et al</a:t>
            </a:r>
            <a:endParaRPr lang="en-US" altLang="en-GB" sz="1400"/>
          </a:p>
          <a:p>
            <a:r>
              <a:rPr lang="en-US" altLang="en-GB" sz="1800" b="1"/>
              <a:t>Modeling &amp; Analysis</a:t>
            </a:r>
            <a:r>
              <a:rPr lang="en-US" altLang="en-GB" sz="1600"/>
              <a:t>: </a:t>
            </a:r>
            <a:r>
              <a:rPr lang="en-US" altLang="en-GB" sz="1400"/>
              <a:t> fraction of valid and unique molecules, fragment similarity, and similarity to the nearest neighbor, among others. H. Li et al</a:t>
            </a:r>
            <a:endParaRPr lang="en-US" altLang="en-GB" sz="1400"/>
          </a:p>
          <a:p>
            <a:r>
              <a:rPr lang="en-US" altLang="en-GB" sz="1800" b="1"/>
              <a:t>Writing &amp; Reference Generation</a:t>
            </a:r>
            <a:r>
              <a:rPr lang="en-US" altLang="en-GB" sz="1600"/>
              <a:t>:  </a:t>
            </a:r>
            <a:r>
              <a:rPr lang="en-US" altLang="en-GB" sz="1400"/>
              <a:t>explore its capability in generating fraudulent scientific articles in the medical field, specifically in neurosurgery. M. Májovskỳ et al</a:t>
            </a:r>
            <a:endParaRPr lang="en-US" altLang="en-GB" sz="1400"/>
          </a:p>
          <a:p>
            <a:r>
              <a:rPr lang="en-US" altLang="en-GB" sz="1800" b="1"/>
              <a:t>Medical Education</a:t>
            </a:r>
            <a:r>
              <a:rPr lang="en-US" altLang="en-GB" sz="1600"/>
              <a:t>: </a:t>
            </a:r>
            <a:r>
              <a:rPr lang="en-US" altLang="en-GB" sz="1400"/>
              <a:t>ability to educate medical related knowledge R. Golan et al</a:t>
            </a:r>
            <a:endParaRPr lang="en-US" altLang="en-GB" sz="1600"/>
          </a:p>
          <a:p>
            <a:r>
              <a:rPr lang="en-US" altLang="en-GB" sz="1800" b="1"/>
              <a:t>Public Awareness Application</a:t>
            </a:r>
            <a:r>
              <a:rPr lang="en-US" altLang="en-GB" sz="1600"/>
              <a:t>: utilize ChatGPT(GPT-3.5) to address fertility-related queries. J. Chervenak et al</a:t>
            </a:r>
            <a:endParaRPr lang="en-US" altLang="en-GB" sz="1600"/>
          </a:p>
          <a:p>
            <a:r>
              <a:rPr lang="en-US" altLang="en-GB" sz="1800" b="1"/>
              <a:t>Closed-ended Tasks</a:t>
            </a:r>
            <a:r>
              <a:rPr lang="en-US" altLang="en-GB" sz="1600"/>
              <a:t>: MCQ. Karan Singhal et al</a:t>
            </a:r>
            <a:endParaRPr lang="en-US" altLang="en-GB" sz="1600"/>
          </a:p>
          <a:p>
            <a:r>
              <a:rPr lang="en-US" altLang="en-GB" sz="1800" b="1"/>
              <a:t>Open-ended Tasks</a:t>
            </a:r>
            <a:r>
              <a:rPr lang="en-US" altLang="en-GB" sz="1600"/>
              <a:t>:  C. Wu et al</a:t>
            </a:r>
            <a:endParaRPr lang="en-US" altLang="en-GB" sz="1600"/>
          </a:p>
          <a:p>
            <a:r>
              <a:rPr lang="en-US" altLang="en-GB" sz="1800" b="1"/>
              <a:t>Summarization</a:t>
            </a:r>
            <a:r>
              <a:rPr lang="en-US" altLang="en-GB" sz="1600"/>
              <a:t>: LLMs can help summarize medical research evidence. Tang et al.</a:t>
            </a:r>
            <a:endParaRPr lang="en-US" altLang="en-GB" sz="1600"/>
          </a:p>
          <a:p>
            <a:r>
              <a:rPr lang="en-US" altLang="en-GB" sz="1800" b="1"/>
              <a:t>Information extraction</a:t>
            </a:r>
            <a:r>
              <a:rPr lang="en-US" altLang="en-GB" sz="1600"/>
              <a:t>: </a:t>
            </a:r>
            <a:endParaRPr lang="en-US" altLang="en-GB" sz="1600"/>
          </a:p>
          <a:p>
            <a:r>
              <a:rPr lang="en-US" altLang="en-GB" sz="1800" b="1"/>
              <a:t>Image Processing Tasks:</a:t>
            </a:r>
            <a:endParaRPr lang="en-US" altLang="en-GB" sz="1800" b="1"/>
          </a:p>
          <a:p>
            <a:r>
              <a:rPr lang="en-US" altLang="en-GB" sz="1800" b="1"/>
              <a:t>Image Classification: </a:t>
            </a:r>
            <a:r>
              <a:rPr lang="en-US" altLang="en-GB" sz="1800"/>
              <a:t>evaluated the multi-class/multilabel classification performance of LLMs. Royer et al</a:t>
            </a:r>
            <a:endParaRPr lang="en-US" altLang="en-GB" sz="1800"/>
          </a:p>
          <a:p>
            <a:r>
              <a:rPr lang="en-US" altLang="en-GB" sz="1800" b="1"/>
              <a:t>Report Generation</a:t>
            </a:r>
            <a:r>
              <a:rPr lang="en-US" altLang="en-GB" sz="1600"/>
              <a:t>: evaluate the radiology report generation performance. Li et al</a:t>
            </a:r>
            <a:endParaRPr lang="en-US" altLang="en-GB" sz="1600"/>
          </a:p>
          <a:p>
            <a:endParaRPr lang="en-US" altLang="en-GB" sz="1600"/>
          </a:p>
          <a:p>
            <a:endParaRPr lang="en-US" altLang="en-GB"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Methodology</a:t>
            </a:r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GB" altLang="en-US"/>
              <a:t>lm-eval-harness</a:t>
            </a:r>
            <a:endParaRPr lang="en-GB" altLang="en-US"/>
          </a:p>
          <a:p>
            <a:r>
              <a:rPr lang="en-GB" altLang="en-US"/>
              <a:t>Evaluation experiment</a:t>
            </a:r>
            <a:endParaRPr lang="en-GB" altLang="en-US"/>
          </a:p>
          <a:p>
            <a:r>
              <a:rPr lang="en-US" altLang="en-GB">
                <a:sym typeface="+mn-ea"/>
              </a:rPr>
              <a:t>M</a:t>
            </a:r>
            <a:r>
              <a:rPr lang="en-GB" altLang="en-US">
                <a:sym typeface="+mn-ea"/>
              </a:rPr>
              <a:t>ethod</a:t>
            </a:r>
            <a:r>
              <a:rPr lang="en-GB" altLang="en-US">
                <a:sym typeface="+mn-ea"/>
              </a:rPr>
              <a:t> pipeline</a:t>
            </a:r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GB"/>
              <a:t>papers</a:t>
            </a:r>
            <a:endParaRPr lang="en-US" alt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80" y="1099185"/>
            <a:ext cx="5257800" cy="1778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91865"/>
            <a:ext cx="5258435" cy="1872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" y="4004945"/>
            <a:ext cx="6005830" cy="1119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1484630"/>
            <a:ext cx="8577580" cy="101473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/>
              <a:t>lm-eval-harness</a:t>
            </a:r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en-US" altLang="en-GB" sz="2400"/>
              <a:t>P</a:t>
            </a:r>
            <a:r>
              <a:rPr lang="en-GB" altLang="en-US" sz="2400"/>
              <a:t>opular library for evaluating language models,</a:t>
            </a:r>
            <a:endParaRPr lang="en-GB" altLang="en-US" sz="2400"/>
          </a:p>
          <a:p>
            <a:r>
              <a:rPr lang="en-GB" altLang="en-US" sz="2400"/>
              <a:t>evaluated</a:t>
            </a:r>
            <a:r>
              <a:rPr lang="en-US" altLang="en-GB" sz="2400"/>
              <a:t>; </a:t>
            </a:r>
            <a:r>
              <a:rPr lang="en-GB" altLang="en-US" sz="2400"/>
              <a:t>22 models on MultiMedQA. includ</a:t>
            </a:r>
            <a:r>
              <a:rPr lang="en-US" altLang="en-GB" sz="2400"/>
              <a:t>ing</a:t>
            </a:r>
            <a:r>
              <a:rPr lang="en-GB" altLang="en-US" sz="2400"/>
              <a:t> Llama-2, Yi, Mistral, StableLM, Qwen models</a:t>
            </a:r>
            <a:r>
              <a:rPr lang="en-US" altLang="en-GB" sz="2400"/>
              <a:t>, and </a:t>
            </a:r>
            <a:r>
              <a:rPr lang="en-GB" altLang="en-US" sz="2400"/>
              <a:t>Meditron-70b, which is one of the best open-source medical LLMs. </a:t>
            </a:r>
            <a:endParaRPr lang="en-GB" altLang="en-US" sz="2400"/>
          </a:p>
          <a:p>
            <a:r>
              <a:rPr lang="en-US" altLang="en-GB" sz="2400"/>
              <a:t>P</a:t>
            </a:r>
            <a:r>
              <a:rPr lang="en-GB" altLang="en-US" sz="2400"/>
              <a:t>erform</a:t>
            </a:r>
            <a:r>
              <a:rPr lang="en-US" altLang="en-GB" sz="2400"/>
              <a:t>ed</a:t>
            </a:r>
            <a:r>
              <a:rPr lang="en-GB" altLang="en-US" sz="2400"/>
              <a:t> both zero-shot and five-shot evaluation for each model.</a:t>
            </a:r>
            <a:endParaRPr lang="en-GB" altLang="en-US" sz="2400"/>
          </a:p>
          <a:p>
            <a:r>
              <a:rPr lang="en-GB" altLang="en-US" sz="2400"/>
              <a:t>evaluation approach</a:t>
            </a:r>
            <a:r>
              <a:rPr lang="en-US" altLang="en-GB" sz="2400"/>
              <a:t>:</a:t>
            </a:r>
            <a:r>
              <a:rPr lang="en-GB" altLang="en-US" sz="2400"/>
              <a:t> for each task, the conditional log likelihood of each answer letter (A, B, C, D) given the document is calculated, and the answer choice with the highest log-likelihood is selected. </a:t>
            </a:r>
            <a:endParaRPr lang="en-GB" altLang="en-US" sz="2400"/>
          </a:p>
          <a:p>
            <a:r>
              <a:rPr lang="en-GB" altLang="en-US" sz="2400"/>
              <a:t>In the case of PubMedQA, the length-normalized log-likelihood for the "yes", "no", and "maybe" answer options are compared.</a:t>
            </a:r>
            <a:endParaRPr lang="en-GB" altLang="en-US"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GB">
                <a:sym typeface="+mn-ea"/>
              </a:rPr>
              <a:t>M</a:t>
            </a:r>
            <a:r>
              <a:rPr lang="en-GB" altLang="en-US">
                <a:sym typeface="+mn-ea"/>
              </a:rPr>
              <a:t>ethod</a:t>
            </a:r>
            <a:r>
              <a:rPr lang="en-GB" altLang="en-US"/>
              <a:t> pipeline</a:t>
            </a:r>
            <a:endParaRPr lang="en-GB" alt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64665" y="1253490"/>
            <a:ext cx="8662035" cy="435102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48615" y="5551805"/>
            <a:ext cx="1150810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GB" altLang="en-US" sz="1400"/>
              <a:t> a</a:t>
            </a:r>
            <a:r>
              <a:rPr lang="en-US" altLang="en-GB" sz="1400"/>
              <a:t>.</a:t>
            </a:r>
            <a:r>
              <a:rPr lang="en-GB" altLang="en-US" sz="1400"/>
              <a:t> The data collection pipeline. We mainly collect data through filtering natural</a:t>
            </a:r>
            <a:r>
              <a:rPr lang="en-US" altLang="en-GB" sz="1400"/>
              <a:t> </a:t>
            </a:r>
            <a:r>
              <a:rPr lang="en-GB" altLang="en-US" sz="1400"/>
              <a:t>instructions and prompting well-organized</a:t>
            </a:r>
            <a:r>
              <a:rPr lang="en-US" altLang="en-GB" sz="1400"/>
              <a:t> </a:t>
            </a:r>
            <a:r>
              <a:rPr lang="en-GB" altLang="en-US" sz="1400"/>
              <a:t>BioNLP datasets. </a:t>
            </a:r>
            <a:endParaRPr lang="en-GB" altLang="en-US" sz="1400"/>
          </a:p>
          <a:p>
            <a:r>
              <a:rPr lang="en-GB" altLang="en-US" sz="1400"/>
              <a:t> b</a:t>
            </a:r>
            <a:r>
              <a:rPr lang="en-US" altLang="en-GB" sz="1400"/>
              <a:t>.</a:t>
            </a:r>
            <a:r>
              <a:rPr lang="en-GB" altLang="en-US" sz="1400"/>
              <a:t> The training and evaluation pipeline for our model leveraging the</a:t>
            </a:r>
            <a:r>
              <a:rPr lang="en-US" altLang="en-GB" sz="1400"/>
              <a:t> </a:t>
            </a:r>
            <a:r>
              <a:rPr lang="en-GB" altLang="en-US" sz="1400"/>
              <a:t>collected MedS-Ins.</a:t>
            </a:r>
            <a:endParaRPr lang="en-GB" altLang="en-US"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/>
              <a:t>few-shot prompting,</a:t>
            </a:r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GB" altLang="en-US"/>
              <a:t> evaluated six leading LLMs, </a:t>
            </a:r>
            <a:r>
              <a:rPr lang="en-US" altLang="en-GB"/>
              <a:t>including</a:t>
            </a:r>
            <a:r>
              <a:rPr lang="en-GB" altLang="en-US"/>
              <a:t>, MEDITRON, Mistral, InternLM 2, Llama 3, GPT-4, and</a:t>
            </a:r>
            <a:r>
              <a:rPr lang="en-US" altLang="en-GB"/>
              <a:t> </a:t>
            </a:r>
            <a:r>
              <a:rPr lang="en-GB" altLang="en-US"/>
              <a:t>Claude-3.5 using few-shot prompting</a:t>
            </a:r>
            <a:endParaRPr lang="en-GB" altLang="en-US"/>
          </a:p>
          <a:p>
            <a:r>
              <a:rPr lang="en-GB" altLang="en-US"/>
              <a:t> developed MedS-Ins, a large-scale instruction tuning</a:t>
            </a:r>
            <a:r>
              <a:rPr lang="en-US" altLang="en-GB"/>
              <a:t> </a:t>
            </a:r>
            <a:r>
              <a:rPr lang="en-GB" altLang="en-US"/>
              <a:t>dataset for medicine. MedS-Ins comprises 58 medically oriented language corpora, totaling 13.5 million</a:t>
            </a:r>
            <a:r>
              <a:rPr lang="en-US" altLang="en-GB"/>
              <a:t> </a:t>
            </a:r>
            <a:r>
              <a:rPr lang="en-GB" altLang="en-US"/>
              <a:t>samples across 122 tasks.</a:t>
            </a:r>
            <a:endParaRPr lang="en-GB" altLang="en-US"/>
          </a:p>
          <a:p>
            <a:endParaRPr lang="en-GB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/>
              <a:t>Evaluation experiment</a:t>
            </a:r>
            <a:endParaRPr lang="en-GB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9930" y="1916430"/>
            <a:ext cx="10772140" cy="379476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096645" y="5648325"/>
            <a:ext cx="10039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GB" altLang="en-US"/>
              <a:t>The workflow of the MedBench benchmark platform</a:t>
            </a:r>
            <a:endParaRPr lang="en-GB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5680" y="1052195"/>
            <a:ext cx="5120640" cy="512445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35280" y="3106420"/>
            <a:ext cx="30511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GB" altLang="en-US"/>
              <a:t>clinical specialties in MedBench</a:t>
            </a:r>
            <a:endParaRPr lang="en-GB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GB"/>
              <a:t>Results</a:t>
            </a:r>
            <a:endParaRPr lang="en-US" alt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GB" altLang="en-US">
                <a:sym typeface="+mn-ea"/>
              </a:rPr>
              <a:t>Evaluating the Medical Knowledge of Open LLMs</a:t>
            </a:r>
            <a:endParaRPr lang="en-GB" altLang="en-US">
              <a:sym typeface="+mn-ea"/>
            </a:endParaRPr>
          </a:p>
          <a:p>
            <a:r>
              <a:rPr lang="en-GB" altLang="en-US">
                <a:sym typeface="+mn-ea"/>
              </a:rPr>
              <a:t>Towards Evaluating and Building Versatile Large Language</a:t>
            </a:r>
            <a:r>
              <a:rPr lang="en-US" altLang="en-GB">
                <a:sym typeface="+mn-ea"/>
              </a:rPr>
              <a:t> </a:t>
            </a:r>
            <a:r>
              <a:rPr lang="en-GB" altLang="en-US">
                <a:sym typeface="+mn-ea"/>
              </a:rPr>
              <a:t>Models for Medicine</a:t>
            </a:r>
            <a:endParaRPr lang="en-GB" altLang="en-US"/>
          </a:p>
          <a:p>
            <a:endParaRPr lang="en-GB" altLang="en-US"/>
          </a:p>
          <a:p>
            <a:endParaRPr lang="en-GB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 sz="2800"/>
              <a:t>Evaluating the Medical Knowledge of Open LLMs</a:t>
            </a:r>
            <a:endParaRPr lang="en-GB" alt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490"/>
            <a:ext cx="10515600" cy="621665"/>
          </a:xfrm>
        </p:spPr>
        <p:txBody>
          <a:bodyPr>
            <a:normAutofit fontScale="60000"/>
          </a:bodyPr>
          <a:p>
            <a:pPr marL="0" indent="0">
              <a:buNone/>
            </a:pPr>
            <a:r>
              <a:rPr lang="en-GB" altLang="en-US"/>
              <a:t>The below table reports the best score for each task, what model it was, and whether it was zero-shot or five-shot</a:t>
            </a:r>
            <a:endParaRPr lang="en-GB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7570" y="2204720"/>
            <a:ext cx="10436225" cy="207708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Content Placeholder 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54760" y="1607185"/>
            <a:ext cx="9682480" cy="364363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1324610" y="5551805"/>
            <a:ext cx="94519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GB" altLang="en-US" sz="1400"/>
              <a:t> Zero-shot performance for a selected subset of LLMs (ranked by model size) on medical QA datasets</a:t>
            </a:r>
            <a:endParaRPr lang="en-GB" altLang="en-US"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72360" y="1052195"/>
            <a:ext cx="7447280" cy="503110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23570" y="5949315"/>
            <a:ext cx="105117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GB" altLang="en-US" sz="1600"/>
              <a:t>Zero-shot performance for a selected subset of LLMs (ranked by model size) on medical MMLU tasks</a:t>
            </a:r>
            <a:endParaRPr lang="en-GB" altLang="en-US" sz="1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11580" y="1659255"/>
            <a:ext cx="9768205" cy="353885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545590" y="5296535"/>
            <a:ext cx="9159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GB" altLang="en-US" sz="1600"/>
              <a:t>Five-shot performance for a selected subset of LLMs (ranked by model size) on medical QA datasets</a:t>
            </a:r>
            <a:endParaRPr lang="en-GB" altLang="en-US"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126"/>
          <p:cNvSpPr/>
          <p:nvPr/>
        </p:nvSpPr>
        <p:spPr>
          <a:xfrm>
            <a:off x="191344" y="1269365"/>
            <a:ext cx="8048518" cy="583565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>
              <a:defRPr sz="2400"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  <a:sym typeface="Microsoft YaHei" panose="020B0503020204020204" pitchFamily="34" charset="-122"/>
              </a:defRPr>
            </a:lvl1pPr>
          </a:lstStyle>
          <a:p>
            <a:r>
              <a:rPr sz="3200" dirty="0"/>
              <a:t>  </a:t>
            </a:r>
            <a:r>
              <a:rPr lang="en-US" altLang="zh-CN" sz="3200" dirty="0"/>
              <a:t>1.</a:t>
            </a:r>
            <a:r>
              <a:rPr lang="zh-CN" altLang="en-US" sz="3200" dirty="0"/>
              <a:t> </a:t>
            </a:r>
            <a:r>
              <a:rPr lang="en-US" altLang="zh-CN" sz="3200" dirty="0">
                <a:sym typeface="+mn-ea"/>
              </a:rPr>
              <a:t>Medicine in LLM</a:t>
            </a:r>
            <a:endParaRPr lang="en-US" altLang="zh-CN" sz="3200" dirty="0"/>
          </a:p>
        </p:txBody>
      </p:sp>
      <p:sp>
        <p:nvSpPr>
          <p:cNvPr id="61" name="Shape 127"/>
          <p:cNvSpPr/>
          <p:nvPr/>
        </p:nvSpPr>
        <p:spPr>
          <a:xfrm>
            <a:off x="191344" y="2306487"/>
            <a:ext cx="8048518" cy="583565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>
              <a:defRPr sz="2400"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  <a:sym typeface="Microsoft YaHei" panose="020B0503020204020204" pitchFamily="34" charset="-122"/>
              </a:defRPr>
            </a:lvl1pPr>
          </a:lstStyle>
          <a:p>
            <a:r>
              <a:rPr sz="3200" dirty="0"/>
              <a:t>  </a:t>
            </a:r>
            <a:r>
              <a:rPr lang="en-US" altLang="zh-CN" sz="3200" dirty="0"/>
              <a:t>2.</a:t>
            </a:r>
            <a:r>
              <a:rPr lang="zh-CN" altLang="en-US" sz="3200" dirty="0"/>
              <a:t> </a:t>
            </a:r>
            <a:r>
              <a:rPr lang="en-US" altLang="zh-CN" sz="3200" dirty="0"/>
              <a:t>Evaluating LLMs for Medicine</a:t>
            </a:r>
            <a:endParaRPr lang="en-US" altLang="zh-CN" sz="3200" dirty="0"/>
          </a:p>
        </p:txBody>
      </p:sp>
      <p:sp>
        <p:nvSpPr>
          <p:cNvPr id="62" name="Shape 128"/>
          <p:cNvSpPr/>
          <p:nvPr/>
        </p:nvSpPr>
        <p:spPr>
          <a:xfrm>
            <a:off x="191344" y="3343609"/>
            <a:ext cx="8048518" cy="583565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>
              <a:defRPr sz="2400"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  <a:sym typeface="Microsoft YaHei" panose="020B0503020204020204" pitchFamily="34" charset="-122"/>
              </a:defRPr>
            </a:lvl1pPr>
          </a:lstStyle>
          <a:p>
            <a:r>
              <a:rPr sz="3200" dirty="0"/>
              <a:t>  </a:t>
            </a:r>
            <a:r>
              <a:rPr lang="en-US" altLang="zh-CN" sz="3200" dirty="0"/>
              <a:t>3.</a:t>
            </a:r>
            <a:r>
              <a:rPr lang="zh-CN" altLang="en-US" sz="3200" dirty="0"/>
              <a:t> </a:t>
            </a:r>
            <a:r>
              <a:rPr lang="en-US" altLang="zh-CN" sz="3200" dirty="0"/>
              <a:t>Methods</a:t>
            </a:r>
            <a:r>
              <a:rPr lang="en-US" altLang="zh-CN" sz="3200" dirty="0"/>
              <a:t> </a:t>
            </a:r>
            <a:endParaRPr lang="en-US" altLang="zh-CN" sz="3200" dirty="0"/>
          </a:p>
        </p:txBody>
      </p:sp>
      <p:sp>
        <p:nvSpPr>
          <p:cNvPr id="2048" name="标题 20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2" name="Shape 127"/>
          <p:cNvSpPr/>
          <p:nvPr/>
        </p:nvSpPr>
        <p:spPr>
          <a:xfrm>
            <a:off x="191344" y="4380731"/>
            <a:ext cx="8048518" cy="583565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>
              <a:defRPr sz="2400"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  <a:sym typeface="Microsoft YaHei" panose="020B0503020204020204" pitchFamily="34" charset="-122"/>
              </a:defRPr>
            </a:lvl1pPr>
          </a:lstStyle>
          <a:p>
            <a:r>
              <a:rPr sz="3200" dirty="0"/>
              <a:t>  </a:t>
            </a:r>
            <a:r>
              <a:rPr lang="en-US" altLang="zh-CN" sz="3200" dirty="0"/>
              <a:t>4.</a:t>
            </a:r>
            <a:r>
              <a:rPr lang="zh-CN" altLang="en-US" sz="3200" dirty="0"/>
              <a:t> </a:t>
            </a:r>
            <a:r>
              <a:rPr lang="en-US" altLang="zh-CN" sz="3200" dirty="0"/>
              <a:t>Results  </a:t>
            </a:r>
            <a:endParaRPr lang="en-US" altLang="zh-CN" sz="3200" dirty="0"/>
          </a:p>
        </p:txBody>
      </p:sp>
      <p:sp>
        <p:nvSpPr>
          <p:cNvPr id="3" name="Shape 128"/>
          <p:cNvSpPr/>
          <p:nvPr/>
        </p:nvSpPr>
        <p:spPr>
          <a:xfrm>
            <a:off x="191344" y="5417248"/>
            <a:ext cx="8048518" cy="584775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>
              <a:defRPr sz="2400"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  <a:sym typeface="Microsoft YaHei" panose="020B0503020204020204" pitchFamily="34" charset="-122"/>
              </a:defRPr>
            </a:lvl1pPr>
          </a:lstStyle>
          <a:p>
            <a:endParaRPr lang="en-US" altLang="zh-CN" sz="3200" dirty="0"/>
          </a:p>
        </p:txBody>
      </p:sp>
      <p:pic>
        <p:nvPicPr>
          <p:cNvPr id="8" name="Picture 4" descr="Free Neuron 1201288 PNG with Transparent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891" y="3622654"/>
            <a:ext cx="2753356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62530" y="980440"/>
            <a:ext cx="7267575" cy="5080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631950" y="5805170"/>
            <a:ext cx="9247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GB" altLang="en-US" sz="1600"/>
              <a:t>Five-shot performance for a selected subset of LLMs (ranked by model size) on medical MMLU tasks</a:t>
            </a:r>
            <a:endParaRPr lang="en-GB" altLang="en-US" sz="16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63525"/>
            <a:ext cx="10850245" cy="572770"/>
          </a:xfrm>
        </p:spPr>
        <p:txBody>
          <a:bodyPr/>
          <a:p>
            <a:r>
              <a:rPr lang="en-GB" altLang="en-US" sz="2000"/>
              <a:t>Towards Evaluating and Building Versatile Large Language</a:t>
            </a:r>
            <a:r>
              <a:rPr lang="en-US" altLang="en-GB" sz="2000"/>
              <a:t> </a:t>
            </a:r>
            <a:r>
              <a:rPr lang="en-GB" altLang="en-US" sz="2000"/>
              <a:t>Models for Medicine</a:t>
            </a:r>
            <a:endParaRPr lang="en-GB" altLang="en-US" sz="2000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t="2278"/>
          <a:stretch>
            <a:fillRect/>
          </a:stretch>
        </p:blipFill>
        <p:spPr>
          <a:xfrm>
            <a:off x="1053465" y="1628775"/>
            <a:ext cx="10084435" cy="31057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096645" y="4990465"/>
            <a:ext cx="98958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GB" altLang="en-US" sz="1600"/>
              <a:t>Results on medical multiple-choice question answering, as reported with Accuracy score</a:t>
            </a:r>
            <a:endParaRPr lang="en-GB" altLang="en-US" sz="1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81735" y="1700530"/>
            <a:ext cx="9828530" cy="282384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255395" y="4967605"/>
            <a:ext cx="97370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GB" altLang="en-US" sz="1600"/>
              <a:t>Results on text summarization, as reported with BLEU and ROUGE scores, formatted as ‘BLEU/ROUGE’. “Con.”</a:t>
            </a:r>
            <a:r>
              <a:rPr lang="en-US" altLang="en-GB" sz="1600"/>
              <a:t> </a:t>
            </a:r>
            <a:r>
              <a:rPr lang="en-GB" altLang="en-US" sz="1600"/>
              <a:t>denotes conclusions</a:t>
            </a:r>
            <a:endParaRPr lang="en-GB" altLang="en-US" sz="16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6445" y="1556385"/>
            <a:ext cx="10658475" cy="307467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890905" y="4841240"/>
            <a:ext cx="10320020" cy="4133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GB" altLang="en-US" sz="1600"/>
              <a:t>Results on information extraction, as reported with Accuracy score. “Ext.” denotes extraction and “Info.” denotes</a:t>
            </a:r>
            <a:r>
              <a:rPr lang="en-US" altLang="en-GB" sz="1600"/>
              <a:t> </a:t>
            </a:r>
            <a:r>
              <a:rPr lang="en-GB" altLang="en-US" sz="1600"/>
              <a:t>information.</a:t>
            </a:r>
            <a:endParaRPr lang="en-GB" altLang="en-US" sz="16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97585" y="1628775"/>
            <a:ext cx="10197465" cy="27057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034415" y="4559300"/>
            <a:ext cx="10030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GB" altLang="en-US" sz="1600"/>
              <a:t> Results on medical concept explanation, as reported with ‘BLEU/ROUGE’ scores. “Exp.” denotes Explanation</a:t>
            </a:r>
            <a:endParaRPr lang="en-GB" altLang="en-US" sz="16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2000" y="1412240"/>
            <a:ext cx="10668000" cy="27686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824865" y="4406265"/>
            <a:ext cx="104559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GB" altLang="en-US" sz="1600"/>
              <a:t>Results on rationale, as reported with ‘BLEU/ROUGE’ scores. Note here, we do not include the results for GPT-4</a:t>
            </a:r>
            <a:r>
              <a:rPr lang="en-US" altLang="en-GB" sz="1600"/>
              <a:t> </a:t>
            </a:r>
            <a:r>
              <a:rPr lang="en-GB" altLang="en-US" sz="1600"/>
              <a:t>since the original evaluation sets were generated with it, that may bring unfair comparison bias.</a:t>
            </a:r>
            <a:endParaRPr lang="en-GB" altLang="en-US" sz="16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/>
          <p:nvPr/>
        </p:nvSpPr>
        <p:spPr>
          <a:xfrm>
            <a:off x="1090836" y="2564906"/>
            <a:ext cx="10010328" cy="14857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6000" dirty="0">
                <a:latin typeface="Arial" panose="020B0604020202020204" pitchFamily="34" charset="0"/>
              </a:rPr>
              <a:t> </a:t>
            </a:r>
            <a:r>
              <a:rPr lang="en-US" altLang="zh-CN" sz="6000" dirty="0">
                <a:latin typeface="Arial" panose="020B0604020202020204" pitchFamily="34" charset="0"/>
              </a:rPr>
              <a:t>Thanks</a:t>
            </a:r>
            <a:r>
              <a:rPr lang="zh-CN" altLang="en-US" sz="6000" dirty="0">
                <a:latin typeface="Arial" panose="020B0604020202020204" pitchFamily="34" charset="0"/>
              </a:rPr>
              <a:t>！</a:t>
            </a:r>
            <a:endParaRPr lang="en-US" altLang="zh-CN" sz="6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Medicine in LLM</a:t>
            </a:r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Medicine in LLM</a:t>
            </a:r>
            <a:endParaRPr lang="zh-CN" altLang="en-US" dirty="0"/>
          </a:p>
          <a:p>
            <a:r>
              <a:rPr lang="en-US" altLang="en-GB">
                <a:sym typeface="+mn-ea"/>
              </a:rPr>
              <a:t>Landscape of LLMs</a:t>
            </a:r>
            <a:endParaRPr lang="en-US" altLang="en-GB"/>
          </a:p>
          <a:p>
            <a:r>
              <a:rPr lang="en-US" altLang="en-GB">
                <a:sym typeface="+mn-ea"/>
              </a:rPr>
              <a:t>Medicine LLMs</a:t>
            </a:r>
            <a:endParaRPr lang="en-US" altLang="en-GB"/>
          </a:p>
          <a:p>
            <a:r>
              <a:rPr lang="en-US" altLang="en-GB">
                <a:sym typeface="+mn-ea"/>
              </a:rPr>
              <a:t>LLM Applications</a:t>
            </a:r>
            <a:endParaRPr lang="en-US" altLang="en-GB"/>
          </a:p>
          <a:p>
            <a:endParaRPr lang="en-GB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标题 20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Medicine in LLM</a:t>
            </a:r>
            <a:endParaRPr lang="zh-CN" altLang="en-US" dirty="0"/>
          </a:p>
        </p:txBody>
      </p:sp>
      <p:sp>
        <p:nvSpPr>
          <p:cNvPr id="3" name="Shape 128"/>
          <p:cNvSpPr/>
          <p:nvPr/>
        </p:nvSpPr>
        <p:spPr>
          <a:xfrm>
            <a:off x="191344" y="5417248"/>
            <a:ext cx="8048518" cy="584775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>
              <a:defRPr sz="2400"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  <a:sym typeface="Microsoft YaHei" panose="020B0503020204020204" pitchFamily="34" charset="-122"/>
              </a:defRPr>
            </a:lvl1pPr>
          </a:lstStyle>
          <a:p>
            <a:r>
              <a:rPr lang="en-US" sz="3200" dirty="0"/>
              <a:t>  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05765" y="1259840"/>
            <a:ext cx="11320145" cy="4704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GB"/>
              <a:t>LLMs have been successfully applied to a diverse set of tasks, ranging from </a:t>
            </a:r>
            <a:r>
              <a:rPr lang="en-US" altLang="en-GB">
                <a:highlight>
                  <a:srgbClr val="FF0000"/>
                </a:highlight>
              </a:rPr>
              <a:t>coding assistants</a:t>
            </a:r>
            <a:r>
              <a:rPr lang="en-US" altLang="en-GB"/>
              <a:t> to </a:t>
            </a:r>
            <a:r>
              <a:rPr lang="en-US" altLang="en-GB">
                <a:highlight>
                  <a:srgbClr val="FF0000"/>
                </a:highlight>
              </a:rPr>
              <a:t>robotics</a:t>
            </a:r>
            <a:r>
              <a:rPr lang="en-US" altLang="en-GB"/>
              <a:t>. One area of keen interest is healthcare, where LLMs have the potential to assist care providers with administrative workflows and to provide clinical decision support. </a:t>
            </a:r>
            <a:endParaRPr lang="en-US" alt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GB"/>
              <a:t>As such, there has been significant research in the past few years related to both understanding the medical capabilities of LLMs, as well as developing LLMs trained on medical text. </a:t>
            </a:r>
            <a:endParaRPr lang="en-US" alt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GB"/>
              <a:t>Generalist LLMs like GPT-4 and PaLM exhibit medical knowledge that can be elicited via prompt engineering or minimal finetuning. </a:t>
            </a:r>
            <a:endParaRPr lang="en-US" alt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GB"/>
              <a:t>Training of medical domain-specific LLMs has also shown significant promise and it is an open question which approach is superior.</a:t>
            </a:r>
            <a:endParaRPr lang="en-US" alt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GB"/>
              <a:t>Hence evaluations.</a:t>
            </a:r>
            <a:endParaRPr lang="en-US" alt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GB"/>
              <a:t>Landscape of LLMs</a:t>
            </a:r>
            <a:endParaRPr lang="en-US" alt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900" y="1124585"/>
            <a:ext cx="8296910" cy="47244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39700" y="6368415"/>
            <a:ext cx="111410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GB" altLang="en-US" sz="1200">
                <a:solidFill>
                  <a:schemeClr val="bg1"/>
                </a:solidFill>
              </a:rPr>
              <a:t>Large language models in medicine</a:t>
            </a:r>
            <a:r>
              <a:rPr lang="en-US" altLang="en-GB" sz="1200">
                <a:solidFill>
                  <a:schemeClr val="bg1"/>
                </a:solidFill>
              </a:rPr>
              <a:t>, https://www.nature.com/articles/s41591-023-02448-8?fromPaywallRec=false</a:t>
            </a:r>
            <a:endParaRPr lang="en-US" altLang="en-GB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GB"/>
              <a:t>LLMs in medicine</a:t>
            </a:r>
            <a:endParaRPr lang="en-US" altLang="en-GB"/>
          </a:p>
        </p:txBody>
      </p:sp>
      <p:pic>
        <p:nvPicPr>
          <p:cNvPr id="4" name="Picture 3"/>
          <p:cNvPicPr/>
          <p:nvPr/>
        </p:nvPicPr>
        <p:blipFill>
          <a:blip r:embed="rId1"/>
        </p:blipFill>
        <p:spPr>
          <a:xfrm>
            <a:off x="1559560" y="1268730"/>
            <a:ext cx="8936990" cy="498602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5415" y="6413500"/>
            <a:ext cx="110636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GB" altLang="en-US" sz="1200">
                <a:solidFill>
                  <a:schemeClr val="bg1"/>
                </a:solidFill>
              </a:rPr>
              <a:t>Large Language Models in Healthcare and Medical Domain: A Review</a:t>
            </a:r>
            <a:r>
              <a:rPr lang="en-US" altLang="en-GB" sz="1200">
                <a:solidFill>
                  <a:schemeClr val="bg1"/>
                </a:solidFill>
              </a:rPr>
              <a:t>, https://arxiv.org/html/2401.06775v2</a:t>
            </a:r>
            <a:endParaRPr lang="en-US" altLang="en-GB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GB"/>
              <a:t>LLM Applications</a:t>
            </a:r>
            <a:endParaRPr lang="en-US" alt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0665" y="1124585"/>
            <a:ext cx="6630035" cy="510921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45415" y="6390640"/>
            <a:ext cx="107753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GB" altLang="en-US" sz="1400">
                <a:solidFill>
                  <a:schemeClr val="bg1"/>
                </a:solidFill>
              </a:rPr>
              <a:t>The future landscape of large language models in medicine</a:t>
            </a:r>
            <a:r>
              <a:rPr lang="en-US" altLang="en-GB" sz="1400">
                <a:solidFill>
                  <a:schemeClr val="bg1"/>
                </a:solidFill>
              </a:rPr>
              <a:t>, https://www.nature.com/articles/s43856-023-00370-1</a:t>
            </a:r>
            <a:endParaRPr lang="en-US" altLang="en-GB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GB"/>
              <a:t>more applications</a:t>
            </a:r>
            <a:endParaRPr lang="en-US" alt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8830" y="1116330"/>
            <a:ext cx="8053705" cy="462470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61925" y="6402070"/>
            <a:ext cx="11118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GB" altLang="en-US" sz="1200">
                <a:solidFill>
                  <a:schemeClr val="bg1"/>
                </a:solidFill>
              </a:rPr>
              <a:t>The imperative for regulatory oversight of large language models (or generative AI) in healthcare</a:t>
            </a:r>
            <a:r>
              <a:rPr lang="en-US" altLang="en-GB" sz="1200">
                <a:solidFill>
                  <a:schemeClr val="bg1"/>
                </a:solidFill>
              </a:rPr>
              <a:t>, https://www.nature.com/articles/s41746-023-00873-0</a:t>
            </a:r>
            <a:endParaRPr lang="en-US" altLang="en-GB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PRING_RESOURCE_PATHS_HASH_PRESENTER" val="ea9bf63bc66372fbc36249b014546c7e6f55d2c3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8438</Words>
  <Application>WPS Presentation</Application>
  <PresentationFormat>Widescreen</PresentationFormat>
  <Paragraphs>216</Paragraphs>
  <Slides>36</Slides>
  <Notes>47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9" baseType="lpstr">
      <vt:lpstr>Arial</vt:lpstr>
      <vt:lpstr>SimSun</vt:lpstr>
      <vt:lpstr>Wingdings</vt:lpstr>
      <vt:lpstr>Microsoft YaHei</vt:lpstr>
      <vt:lpstr>Calibri</vt:lpstr>
      <vt:lpstr>Times New Roman</vt:lpstr>
      <vt:lpstr>幼圆</vt:lpstr>
      <vt:lpstr>DengXian</vt:lpstr>
      <vt:lpstr>Arial</vt:lpstr>
      <vt:lpstr>Verdana</vt:lpstr>
      <vt:lpstr>Arial Unicode MS</vt:lpstr>
      <vt:lpstr>幼圆</vt:lpstr>
      <vt:lpstr>Office 主题</vt:lpstr>
      <vt:lpstr>PowerPoint 演示文稿</vt:lpstr>
      <vt:lpstr>References</vt:lpstr>
      <vt:lpstr>Contents</vt:lpstr>
      <vt:lpstr>Medicine in LLM</vt:lpstr>
      <vt:lpstr>Medicine in LLM</vt:lpstr>
      <vt:lpstr>Landscape of LLMs</vt:lpstr>
      <vt:lpstr>LLMs in medicine</vt:lpstr>
      <vt:lpstr>LLM Applications</vt:lpstr>
      <vt:lpstr>more applications</vt:lpstr>
      <vt:lpstr>Evaluating LLMs for Medicine</vt:lpstr>
      <vt:lpstr>References</vt:lpstr>
      <vt:lpstr>Contributions</vt:lpstr>
      <vt:lpstr>MultiMedQA</vt:lpstr>
      <vt:lpstr>MedS-Bench</vt:lpstr>
      <vt:lpstr>MedS-Ins</vt:lpstr>
      <vt:lpstr>PowerPoint 演示文稿</vt:lpstr>
      <vt:lpstr>PowerPoint 演示文稿</vt:lpstr>
      <vt:lpstr>Tasks</vt:lpstr>
      <vt:lpstr>Methodology</vt:lpstr>
      <vt:lpstr>lm-eval-harness</vt:lpstr>
      <vt:lpstr>Method pipeline</vt:lpstr>
      <vt:lpstr>few-shot prompting,</vt:lpstr>
      <vt:lpstr>Evaluation experiment</vt:lpstr>
      <vt:lpstr>PowerPoint 演示文稿</vt:lpstr>
      <vt:lpstr>Results</vt:lpstr>
      <vt:lpstr>Evaluating the Medical Knowledge of Open LLMs</vt:lpstr>
      <vt:lpstr>PowerPoint 演示文稿</vt:lpstr>
      <vt:lpstr>PowerPoint 演示文稿</vt:lpstr>
      <vt:lpstr>PowerPoint 演示文稿</vt:lpstr>
      <vt:lpstr>PowerPoint 演示文稿</vt:lpstr>
      <vt:lpstr>Towards Evaluating and Building Versatile Large Language Models for Medicine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CZ</dc:creator>
  <cp:lastModifiedBy>imai</cp:lastModifiedBy>
  <cp:revision>7775</cp:revision>
  <dcterms:created xsi:type="dcterms:W3CDTF">2017-04-27T02:47:00Z</dcterms:created>
  <dcterms:modified xsi:type="dcterms:W3CDTF">2024-09-09T03:19:37Z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2057-12.2.0.17562</vt:lpwstr>
  </property>
  <property fmtid="{D5CDD505-2E9C-101B-9397-08002B2CF9AE}" pid="3" name="ICV">
    <vt:lpwstr>1A354AC937BE4885A03047092AC78583_13</vt:lpwstr>
  </property>
</Properties>
</file>